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70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6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5"/>
    <p:restoredTop sz="94616"/>
  </p:normalViewPr>
  <p:slideViewPr>
    <p:cSldViewPr snapToGrid="0" snapToObjects="1">
      <p:cViewPr varScale="1">
        <p:scale>
          <a:sx n="143" d="100"/>
          <a:sy n="143" d="100"/>
        </p:scale>
        <p:origin x="224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A746C-ADEA-2E4B-9789-FB5BD97F64A0}" type="datetimeFigureOut">
              <a:rPr lang="en-US" smtClean="0"/>
              <a:t>1/29/20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4200B3-2115-D944-AB90-ED288991A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765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the same inputs (in an algorithm) produce different results, but similar statistical behavior (stochastic)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200B3-2115-D944-AB90-ED288991AC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07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the same inputs (in an algorithm) produce different results, but similar statistical behavior (stochastic)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200B3-2115-D944-AB90-ED288991AC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3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the same inputs (in an algorithm) produce different results, but similar statistical behavior (stochastic)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200B3-2115-D944-AB90-ED288991AC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11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the same inputs (in an algorithm) produce different results, but similar statistical behavior (stochastic)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200B3-2115-D944-AB90-ED288991AC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841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the same inputs (in an algorithm) produce different results, but similar statistical behavior (stochastic)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200B3-2115-D944-AB90-ED288991AC0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007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the same inputs (in an algorithm) produce different results, but similar statistical behavior (stochastic)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200B3-2115-D944-AB90-ED288991AC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35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the same inputs (in an algorithm) produce different results, but similar statistical behavior (stochastic)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200B3-2115-D944-AB90-ED288991AC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940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the same inputs (in an algorithm) produce different results, but similar statistical behavior (stochastic)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200B3-2115-D944-AB90-ED288991AC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2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1/29/20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1/29/20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1/29/20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1/29/20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1/29/20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40506-66F5-4445-A72C-941FD602C2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CE 5362 Surface Water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1BD262-2FFC-FA4E-BCCE-649C3CFD53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1D/2D Hydrodynamic Models</a:t>
            </a:r>
          </a:p>
        </p:txBody>
      </p:sp>
    </p:spTree>
    <p:extLst>
      <p:ext uri="{BB962C8B-B14F-4D97-AF65-F5344CB8AC3E}">
        <p14:creationId xmlns:p14="http://schemas.microsoft.com/office/powerpoint/2010/main" val="1415829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55B3E-0494-304A-A513-B82F65CC8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Conservation of Mass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DBDF4-1CFA-B64C-8DA9-92E4E92B6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931" y="2526811"/>
            <a:ext cx="4147670" cy="3636511"/>
          </a:xfrm>
        </p:spPr>
        <p:txBody>
          <a:bodyPr/>
          <a:lstStyle/>
          <a:p>
            <a:r>
              <a:rPr lang="en-US" dirty="0"/>
              <a:t>Assemble the conservation equation: 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M</a:t>
            </a:r>
            <a:r>
              <a:rPr lang="en-US" baseline="-25000" dirty="0"/>
              <a:t>in </a:t>
            </a:r>
            <a:r>
              <a:rPr lang="en-US" dirty="0"/>
              <a:t>- M</a:t>
            </a:r>
            <a:r>
              <a:rPr lang="en-US" baseline="-25000" dirty="0"/>
              <a:t>out </a:t>
            </a:r>
            <a:r>
              <a:rPr lang="en-US" dirty="0"/>
              <a:t>- M</a:t>
            </a:r>
            <a:r>
              <a:rPr lang="en-US" baseline="-25000" dirty="0"/>
              <a:t>storage</a:t>
            </a:r>
            <a:r>
              <a:rPr lang="en-US" dirty="0"/>
              <a:t> = 0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8D55A0-547D-6447-9189-25404D1CC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79" y="4684432"/>
            <a:ext cx="9035126" cy="882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69F74D-6636-3B40-8C5D-B3C48E4C9C3D}"/>
              </a:ext>
            </a:extLst>
          </p:cNvPr>
          <p:cNvSpPr txBox="1"/>
          <p:nvPr/>
        </p:nvSpPr>
        <p:spPr>
          <a:xfrm>
            <a:off x="9573753" y="4864147"/>
            <a:ext cx="2374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+</a:t>
            </a:r>
            <a:r>
              <a:rPr lang="en-US" sz="2800" dirty="0" err="1">
                <a:latin typeface="Symbol" pitchFamily="2" charset="2"/>
              </a:rPr>
              <a:t>r</a:t>
            </a:r>
            <a:r>
              <a:rPr lang="en-US" sz="2800" i="1" dirty="0" err="1"/>
              <a:t>q</a:t>
            </a:r>
            <a:r>
              <a:rPr lang="en-US" sz="2800" i="1" dirty="0"/>
              <a:t> </a:t>
            </a:r>
            <a:r>
              <a:rPr lang="en-US" sz="2800" i="1" dirty="0">
                <a:latin typeface="Symbol" pitchFamily="2" charset="2"/>
              </a:rPr>
              <a:t>D</a:t>
            </a:r>
            <a:r>
              <a:rPr lang="en-US" sz="2800" i="1" dirty="0"/>
              <a:t>x</a:t>
            </a:r>
            <a:r>
              <a:rPr lang="en-US" sz="2800" i="1" dirty="0">
                <a:latin typeface="Symbol" pitchFamily="2" charset="2"/>
              </a:rPr>
              <a:t>D</a:t>
            </a:r>
            <a:r>
              <a:rPr lang="en-US" sz="2800" i="1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55091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DBDF4-1CFA-B64C-8DA9-92E4E92B6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071" y="3468286"/>
            <a:ext cx="5707528" cy="3211049"/>
          </a:xfrm>
        </p:spPr>
        <p:txBody>
          <a:bodyPr/>
          <a:lstStyle/>
          <a:p>
            <a:r>
              <a:rPr lang="en-US" dirty="0"/>
              <a:t>Collapse and simplify (divide by  </a:t>
            </a:r>
            <a:r>
              <a:rPr lang="en-US" dirty="0" err="1">
                <a:latin typeface="Symbol" pitchFamily="2" charset="2"/>
              </a:rPr>
              <a:t>r</a:t>
            </a:r>
            <a:r>
              <a:rPr lang="en-US" i="1" dirty="0" err="1">
                <a:latin typeface="Symbol" pitchFamily="2" charset="2"/>
              </a:rPr>
              <a:t>D</a:t>
            </a:r>
            <a:r>
              <a:rPr lang="en-US" i="1" dirty="0" err="1"/>
              <a:t>x</a:t>
            </a:r>
            <a:r>
              <a:rPr lang="en-US" i="1" dirty="0" err="1">
                <a:latin typeface="Symbol" pitchFamily="2" charset="2"/>
              </a:rPr>
              <a:t>D</a:t>
            </a:r>
            <a:r>
              <a:rPr lang="en-US" i="1" dirty="0" err="1"/>
              <a:t>t</a:t>
            </a:r>
            <a:r>
              <a:rPr lang="en-US" i="1" dirty="0"/>
              <a:t>)</a:t>
            </a:r>
            <a:br>
              <a:rPr lang="en-US" i="1" dirty="0"/>
            </a:br>
            <a:br>
              <a:rPr lang="en-US" i="1" dirty="0"/>
            </a:b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55B3E-0494-304A-A513-B82F65CC8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Conservation of Mass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8D55A0-547D-6447-9189-25404D1CC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08" y="2371538"/>
            <a:ext cx="9035126" cy="882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7B688C-478D-5247-AA6D-E22D26FA7ECF}"/>
              </a:ext>
            </a:extLst>
          </p:cNvPr>
          <p:cNvSpPr txBox="1"/>
          <p:nvPr/>
        </p:nvSpPr>
        <p:spPr>
          <a:xfrm>
            <a:off x="9609611" y="2551253"/>
            <a:ext cx="2374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+</a:t>
            </a:r>
            <a:r>
              <a:rPr lang="en-US" sz="2800" dirty="0" err="1">
                <a:latin typeface="Symbol" pitchFamily="2" charset="2"/>
              </a:rPr>
              <a:t>r</a:t>
            </a:r>
            <a:r>
              <a:rPr lang="en-US" sz="2800" i="1" dirty="0" err="1"/>
              <a:t>q</a:t>
            </a:r>
            <a:r>
              <a:rPr lang="en-US" sz="2800" i="1" dirty="0"/>
              <a:t> </a:t>
            </a:r>
            <a:r>
              <a:rPr lang="en-US" sz="2800" i="1" dirty="0">
                <a:latin typeface="Symbol" pitchFamily="2" charset="2"/>
              </a:rPr>
              <a:t>D</a:t>
            </a:r>
            <a:r>
              <a:rPr lang="en-US" sz="2800" i="1" dirty="0"/>
              <a:t>x</a:t>
            </a:r>
            <a:r>
              <a:rPr lang="en-US" sz="2800" i="1" dirty="0">
                <a:latin typeface="Symbol" pitchFamily="2" charset="2"/>
              </a:rPr>
              <a:t>D</a:t>
            </a:r>
            <a:r>
              <a:rPr lang="en-US" sz="2800" i="1" dirty="0"/>
              <a:t>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817CC4-6CCA-7744-87AD-FF9D4504A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719" y="4490314"/>
            <a:ext cx="3945224" cy="133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17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97E62-3662-EE4E-AB90-4A716467D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Conservation of Momentum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DA351-AC22-4141-99BF-8C2D93F5D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995" y="2482264"/>
            <a:ext cx="3722135" cy="3636511"/>
          </a:xfrm>
        </p:spPr>
        <p:txBody>
          <a:bodyPr>
            <a:normAutofit/>
          </a:bodyPr>
          <a:lstStyle/>
          <a:p>
            <a:r>
              <a:rPr lang="en-US" dirty="0"/>
              <a:t>Change of momentum in the cell is equal to the net momentum entering the cell plus the sum of the forces on liquid in the cell.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DB1E89-92C5-3F48-A0EE-E291B5BF7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750" y="2203569"/>
            <a:ext cx="6436360" cy="443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315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27BC-3EF2-CD4F-854F-421B180FC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Channel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7B862-00DF-6448-986A-AE2F047F0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 of important terms</a:t>
            </a:r>
          </a:p>
          <a:p>
            <a:r>
              <a:rPr lang="en-US" dirty="0"/>
              <a:t>Derive (plausibility argument) St. </a:t>
            </a:r>
            <a:r>
              <a:rPr lang="en-US" dirty="0" err="1"/>
              <a:t>Venant</a:t>
            </a:r>
            <a:r>
              <a:rPr lang="en-US" dirty="0"/>
              <a:t> (1D-spatial)</a:t>
            </a:r>
          </a:p>
          <a:p>
            <a:r>
              <a:rPr lang="en-US" dirty="0"/>
              <a:t>Algorithms</a:t>
            </a:r>
          </a:p>
          <a:p>
            <a:pPr lvl="1"/>
            <a:r>
              <a:rPr lang="en-US" dirty="0"/>
              <a:t>Steady – variable space step</a:t>
            </a:r>
          </a:p>
          <a:p>
            <a:pPr lvl="1"/>
            <a:r>
              <a:rPr lang="en-US" dirty="0"/>
              <a:t>Steady – fixed space step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99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55B3E-0494-304A-A513-B82F65CC8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DBDF4-1CFA-B64C-8DA9-92E4E92B6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96442"/>
          </a:xfrm>
        </p:spPr>
        <p:txBody>
          <a:bodyPr>
            <a:normAutofit/>
          </a:bodyPr>
          <a:lstStyle/>
          <a:p>
            <a:r>
              <a:rPr lang="en-US" dirty="0"/>
              <a:t>Steady flow</a:t>
            </a:r>
          </a:p>
          <a:p>
            <a:pPr lvl="1"/>
            <a:r>
              <a:rPr lang="en-US" dirty="0"/>
              <a:t>Uniform</a:t>
            </a:r>
          </a:p>
          <a:p>
            <a:pPr lvl="1"/>
            <a:r>
              <a:rPr lang="en-US" dirty="0"/>
              <a:t>Gradually varied</a:t>
            </a:r>
          </a:p>
          <a:p>
            <a:pPr lvl="1"/>
            <a:r>
              <a:rPr lang="en-US" dirty="0"/>
              <a:t>Rapidly varied</a:t>
            </a:r>
          </a:p>
          <a:p>
            <a:r>
              <a:rPr lang="en-US" dirty="0"/>
              <a:t>Unsteady flow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252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55B3E-0494-304A-A513-B82F65CC8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St. </a:t>
            </a:r>
            <a:r>
              <a:rPr lang="en-US" dirty="0" err="1"/>
              <a:t>Venant</a:t>
            </a:r>
            <a:r>
              <a:rPr lang="en-US" dirty="0"/>
              <a:t>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DBDF4-1CFA-B64C-8DA9-92E4E92B6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Continuity</a:t>
            </a:r>
          </a:p>
          <a:p>
            <a:pPr lvl="1"/>
            <a:r>
              <a:rPr lang="en-US" dirty="0"/>
              <a:t>Lateral inflow</a:t>
            </a:r>
          </a:p>
          <a:p>
            <a:r>
              <a:rPr lang="en-US" dirty="0"/>
              <a:t>Momentum</a:t>
            </a:r>
          </a:p>
          <a:p>
            <a:pPr lvl="1"/>
            <a:r>
              <a:rPr lang="en-US" dirty="0"/>
              <a:t>Pressure</a:t>
            </a:r>
          </a:p>
          <a:p>
            <a:pPr lvl="1"/>
            <a:r>
              <a:rPr lang="en-US" dirty="0"/>
              <a:t>Gravity drive</a:t>
            </a:r>
          </a:p>
          <a:p>
            <a:pPr lvl="1"/>
            <a:r>
              <a:rPr lang="en-US" dirty="0"/>
              <a:t>Friction Loss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958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55B3E-0494-304A-A513-B82F65CC8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Cell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DBDF4-1CFA-B64C-8DA9-92E4E92B6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489" y="2213322"/>
            <a:ext cx="3215406" cy="3636511"/>
          </a:xfrm>
        </p:spPr>
        <p:txBody>
          <a:bodyPr/>
          <a:lstStyle/>
          <a:p>
            <a:r>
              <a:rPr lang="en-US" dirty="0"/>
              <a:t>Topwidth (</a:t>
            </a:r>
            <a:r>
              <a:rPr lang="en-US" i="1" dirty="0"/>
              <a:t>B</a:t>
            </a:r>
            <a:r>
              <a:rPr lang="en-US" dirty="0"/>
              <a:t>) is a function of depth (and geometry)</a:t>
            </a:r>
          </a:p>
          <a:p>
            <a:r>
              <a:rPr lang="en-US" dirty="0"/>
              <a:t>Here using </a:t>
            </a:r>
            <a:r>
              <a:rPr lang="en-US" i="1" dirty="0"/>
              <a:t>z</a:t>
            </a:r>
            <a:r>
              <a:rPr lang="en-US" dirty="0"/>
              <a:t> as flow depth variable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801DAA-68EF-6644-9E73-25ECEBBBD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693" y="2057158"/>
            <a:ext cx="6248400" cy="459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025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55B3E-0494-304A-A513-B82F65CC8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Conservation of Mass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DBDF4-1CFA-B64C-8DA9-92E4E92B6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941" y="2213322"/>
            <a:ext cx="3783106" cy="3636511"/>
          </a:xfrm>
        </p:spPr>
        <p:txBody>
          <a:bodyPr/>
          <a:lstStyle/>
          <a:p>
            <a:r>
              <a:rPr lang="en-US" dirty="0"/>
              <a:t>M</a:t>
            </a:r>
            <a:r>
              <a:rPr lang="en-US" baseline="-25000" dirty="0"/>
              <a:t>in</a:t>
            </a:r>
            <a:r>
              <a:rPr lang="en-US" dirty="0"/>
              <a:t> = mass flow into cell</a:t>
            </a:r>
          </a:p>
          <a:p>
            <a:pPr lvl="1"/>
            <a:r>
              <a:rPr lang="en-US" i="1" dirty="0"/>
              <a:t>q</a:t>
            </a:r>
            <a:r>
              <a:rPr lang="en-US" dirty="0"/>
              <a:t> * 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x</a:t>
            </a:r>
            <a:r>
              <a:rPr lang="en-US" dirty="0"/>
              <a:t> = lateral mass inflow</a:t>
            </a:r>
          </a:p>
          <a:p>
            <a:r>
              <a:rPr lang="en-US" dirty="0"/>
              <a:t>M</a:t>
            </a:r>
            <a:r>
              <a:rPr lang="en-US" baseline="-25000" dirty="0"/>
              <a:t>out</a:t>
            </a:r>
            <a:r>
              <a:rPr lang="en-US" dirty="0"/>
              <a:t> = mass flow out of cell</a:t>
            </a:r>
          </a:p>
          <a:p>
            <a:r>
              <a:rPr lang="en-US" dirty="0"/>
              <a:t>M</a:t>
            </a:r>
            <a:r>
              <a:rPr lang="en-US" baseline="-25000" dirty="0"/>
              <a:t>storage</a:t>
            </a:r>
            <a:r>
              <a:rPr lang="en-US" dirty="0"/>
              <a:t> = rate of mass stored in cell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801DAA-68EF-6644-9E73-25ECEBBBD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693" y="2057158"/>
            <a:ext cx="6248400" cy="459101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08B23B-8D84-EE44-AA3E-D2C60ED5EF15}"/>
              </a:ext>
            </a:extLst>
          </p:cNvPr>
          <p:cNvCxnSpPr/>
          <p:nvPr/>
        </p:nvCxnSpPr>
        <p:spPr>
          <a:xfrm flipH="1">
            <a:off x="7593105" y="2241176"/>
            <a:ext cx="717177" cy="340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82B0E5-BEB6-7847-9232-18BFC3F9BA7F}"/>
              </a:ext>
            </a:extLst>
          </p:cNvPr>
          <p:cNvCxnSpPr/>
          <p:nvPr/>
        </p:nvCxnSpPr>
        <p:spPr>
          <a:xfrm flipH="1">
            <a:off x="8041339" y="2317376"/>
            <a:ext cx="717177" cy="340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FCE15E-D42E-5C4C-A288-CA6D376819E8}"/>
              </a:ext>
            </a:extLst>
          </p:cNvPr>
          <p:cNvCxnSpPr/>
          <p:nvPr/>
        </p:nvCxnSpPr>
        <p:spPr>
          <a:xfrm flipH="1">
            <a:off x="8489573" y="2396546"/>
            <a:ext cx="717177" cy="340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190CCC-A6A9-E44F-B8AD-42BD4E154873}"/>
              </a:ext>
            </a:extLst>
          </p:cNvPr>
          <p:cNvCxnSpPr/>
          <p:nvPr/>
        </p:nvCxnSpPr>
        <p:spPr>
          <a:xfrm flipH="1">
            <a:off x="9027452" y="2487705"/>
            <a:ext cx="717177" cy="340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5C4881-7B56-D14B-8F32-23195ACA75F4}"/>
              </a:ext>
            </a:extLst>
          </p:cNvPr>
          <p:cNvCxnSpPr/>
          <p:nvPr/>
        </p:nvCxnSpPr>
        <p:spPr>
          <a:xfrm>
            <a:off x="8310282" y="2241176"/>
            <a:ext cx="1461247" cy="2465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7BE8C23-E018-614C-ACD8-E3CEAD8DCC6D}"/>
              </a:ext>
            </a:extLst>
          </p:cNvPr>
          <p:cNvSpPr txBox="1"/>
          <p:nvPr/>
        </p:nvSpPr>
        <p:spPr>
          <a:xfrm rot="616400">
            <a:off x="8848161" y="205373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q</a:t>
            </a:r>
            <a:r>
              <a:rPr lang="en-US" i="1" dirty="0">
                <a:solidFill>
                  <a:schemeClr val="bg1"/>
                </a:solidFill>
                <a:latin typeface="Symbol" pitchFamily="2" charset="2"/>
              </a:rPr>
              <a:t>D</a:t>
            </a:r>
            <a:r>
              <a:rPr lang="en-US" i="1" dirty="0">
                <a:solidFill>
                  <a:schemeClr val="bg1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8341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55B3E-0494-304A-A513-B82F65CC8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Conservation of Mass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DBDF4-1CFA-B64C-8DA9-92E4E92B6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931" y="2526811"/>
            <a:ext cx="3783106" cy="3636511"/>
          </a:xfrm>
        </p:spPr>
        <p:txBody>
          <a:bodyPr/>
          <a:lstStyle/>
          <a:p>
            <a:r>
              <a:rPr lang="en-US" dirty="0"/>
              <a:t>M</a:t>
            </a:r>
            <a:r>
              <a:rPr lang="en-US" baseline="-25000" dirty="0"/>
              <a:t>in</a:t>
            </a:r>
            <a:r>
              <a:rPr lang="en-US" dirty="0"/>
              <a:t> = mass flow into cell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279BE8-F409-3649-AAE0-37A83F19D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401" y="3384175"/>
            <a:ext cx="4029486" cy="10623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DABD36-86B9-FC45-B506-DB28DE3663E5}"/>
              </a:ext>
            </a:extLst>
          </p:cNvPr>
          <p:cNvSpPr txBox="1"/>
          <p:nvPr/>
        </p:nvSpPr>
        <p:spPr>
          <a:xfrm>
            <a:off x="7953040" y="3653724"/>
            <a:ext cx="2374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+</a:t>
            </a:r>
            <a:r>
              <a:rPr lang="en-US" sz="2800" dirty="0" err="1">
                <a:latin typeface="Symbol" pitchFamily="2" charset="2"/>
              </a:rPr>
              <a:t>r</a:t>
            </a:r>
            <a:r>
              <a:rPr lang="en-US" sz="2800" i="1" dirty="0" err="1"/>
              <a:t>q</a:t>
            </a:r>
            <a:r>
              <a:rPr lang="en-US" sz="2800" i="1" dirty="0"/>
              <a:t> </a:t>
            </a:r>
            <a:r>
              <a:rPr lang="en-US" sz="2800" i="1" dirty="0">
                <a:latin typeface="Symbol" pitchFamily="2" charset="2"/>
              </a:rPr>
              <a:t>D</a:t>
            </a:r>
            <a:r>
              <a:rPr lang="en-US" sz="2800" i="1" dirty="0"/>
              <a:t>x</a:t>
            </a:r>
            <a:r>
              <a:rPr lang="en-US" sz="2800" i="1" dirty="0">
                <a:latin typeface="Symbol" pitchFamily="2" charset="2"/>
              </a:rPr>
              <a:t>D</a:t>
            </a:r>
            <a:r>
              <a:rPr lang="en-US" sz="2800" i="1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766864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55B3E-0494-304A-A513-B82F65CC8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Conservation of Mass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DBDF4-1CFA-B64C-8DA9-92E4E92B6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931" y="2526811"/>
            <a:ext cx="3783106" cy="3636511"/>
          </a:xfrm>
        </p:spPr>
        <p:txBody>
          <a:bodyPr/>
          <a:lstStyle/>
          <a:p>
            <a:r>
              <a:rPr lang="en-US" dirty="0"/>
              <a:t>M</a:t>
            </a:r>
            <a:r>
              <a:rPr lang="en-US" baseline="-25000" dirty="0"/>
              <a:t>out</a:t>
            </a:r>
            <a:r>
              <a:rPr lang="en-US" dirty="0"/>
              <a:t> = mass flow out of cell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531C88C-096B-A144-B28C-40943886B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378" y="3149642"/>
            <a:ext cx="3456921" cy="91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37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55B3E-0494-304A-A513-B82F65CC8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Conservation of Mass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DBDF4-1CFA-B64C-8DA9-92E4E92B6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931" y="2526811"/>
            <a:ext cx="3783106" cy="3636511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M</a:t>
            </a:r>
            <a:r>
              <a:rPr lang="en-US" baseline="-25000" dirty="0"/>
              <a:t>storage</a:t>
            </a:r>
            <a:r>
              <a:rPr lang="en-US" dirty="0"/>
              <a:t> = rate of mass stored in cell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40723-6E79-B942-A396-0D0DCB62B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556" y="3330716"/>
            <a:ext cx="4865628" cy="97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2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122</TotalTime>
  <Words>390</Words>
  <Application>Microsoft Macintosh PowerPoint</Application>
  <PresentationFormat>Widescreen</PresentationFormat>
  <Paragraphs>70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Century Gothic</vt:lpstr>
      <vt:lpstr>Symbol</vt:lpstr>
      <vt:lpstr>Wingdings 2</vt:lpstr>
      <vt:lpstr>Quotable</vt:lpstr>
      <vt:lpstr>CE 5362 Surface Water Modeling</vt:lpstr>
      <vt:lpstr>Open Channel Flow</vt:lpstr>
      <vt:lpstr>Review of Terms</vt:lpstr>
      <vt:lpstr>St. Venant Equations</vt:lpstr>
      <vt:lpstr>Computational Cell</vt:lpstr>
      <vt:lpstr>Conservation of Mass</vt:lpstr>
      <vt:lpstr>Conservation of Mass</vt:lpstr>
      <vt:lpstr>Conservation of Mass</vt:lpstr>
      <vt:lpstr>Conservation of Mass</vt:lpstr>
      <vt:lpstr>Conservation of Mass</vt:lpstr>
      <vt:lpstr>Conservation of Mass</vt:lpstr>
      <vt:lpstr>Conservation of Momentum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 5362 Surface Water Modeling</dc:title>
  <dc:creator>Cleveland, Theodore</dc:creator>
  <cp:lastModifiedBy>Microsoft Office User</cp:lastModifiedBy>
  <cp:revision>34</cp:revision>
  <cp:lastPrinted>2020-01-29T17:07:07Z</cp:lastPrinted>
  <dcterms:created xsi:type="dcterms:W3CDTF">2020-01-15T18:01:13Z</dcterms:created>
  <dcterms:modified xsi:type="dcterms:W3CDTF">2020-01-29T19:50:19Z</dcterms:modified>
</cp:coreProperties>
</file>